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00"/>
    <a:srgbClr val="FFCC66"/>
    <a:srgbClr val="FFCC00"/>
    <a:srgbClr val="FF9933"/>
    <a:srgbClr val="CCFF66"/>
    <a:srgbClr val="99FF66"/>
    <a:srgbClr val="FF99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3221C-17B0-410E-A6FA-EFFCC0B688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DF091D-A910-408C-9303-3EC2B5EDEC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FA70A-4565-41C8-9FC4-BDD2D6739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38BD-2C04-4264-94A6-6F61EE3277C1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6D38C-18E3-4A11-B8C0-0508D7DAC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6BBC9-DA13-4AA4-94FC-D265230D5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E363-588C-443D-84BB-F0480E022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0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E07A1-E41E-487C-843D-7FB1D735D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C80A75-453D-4F4D-A970-41048C3F26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1BE8F-1D88-4E5B-8762-FB1C9483C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38BD-2C04-4264-94A6-6F61EE3277C1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A8F6C-F5E2-48E7-A9A6-7C1F8A947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3D06A-E0C1-457C-AF98-CB1E3C85F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E363-588C-443D-84BB-F0480E022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1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A0875F-54DE-47E3-8AE2-C9093DA93F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0F488D-2FE8-484F-BE0B-CC1EEF4C9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2BBF1-27C2-4E50-81B4-0C1F4D343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38BD-2C04-4264-94A6-6F61EE3277C1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21C2E-C470-4926-90A2-AE341F7BB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EB782-A613-423C-8C64-B13B930C0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E363-588C-443D-84BB-F0480E022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96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76D07-D31C-45F6-A114-BAAEBF2FE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4A57F-EF5F-4C13-A96B-8C9C5760E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6A1C0-F950-4393-B1E5-45B7D1F64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38BD-2C04-4264-94A6-6F61EE3277C1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B1875-441A-4F84-A9C3-0EB5F1506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4C1B1-BD2C-4DA8-8FD5-FC95D40FF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E363-588C-443D-84BB-F0480E022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2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F1F45-2D4D-4C29-B769-88876302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E31E3-5C86-422C-BE6B-59CD99229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401CD-6777-4333-BD9B-46BB6FC2C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38BD-2C04-4264-94A6-6F61EE3277C1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EE62D-1B61-4AEE-8335-FAE2D914F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30E7B-4EE2-4F80-B420-AA6AD4E89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E363-588C-443D-84BB-F0480E022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2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EF24C-4537-4FAC-8FD0-6853F7DA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F16BB-4140-4B45-B29E-8A158E7311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8791DF-8AE9-4DAB-BAE7-CBA64084C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34B624-A2F7-4EDB-8C77-41D2AA58F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38BD-2C04-4264-94A6-6F61EE3277C1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199A3-0E4F-41BA-B168-D71530013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DCB443-2A7B-4891-8AD3-E6F06047C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E363-588C-443D-84BB-F0480E022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14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1A83C-8ADA-480E-B8A5-F40FA6861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F4E9CC-2098-49F3-8FE7-8AECC6C94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D199B0-83CC-4175-8C21-C8CC99FB5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7E3F56-FC54-454A-A671-F4F816A57C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0FD358-A998-4A78-BF8F-B578F9C5AE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1D6D07-E73C-4FF3-BC6F-8CD22F6BD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38BD-2C04-4264-94A6-6F61EE3277C1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7DE998-6F74-4E2B-9A07-8D65A4322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955C43-89C0-4C8C-853D-BECFAA386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E363-588C-443D-84BB-F0480E022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3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DBE5E-8D14-4EBC-AC01-C53C1E03C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3932C1-6D28-461C-BF0D-937D01D00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38BD-2C04-4264-94A6-6F61EE3277C1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9BFE37-4460-4D3C-8BBD-246680852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F6BF13-43D9-4153-A119-62D31817B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E363-588C-443D-84BB-F0480E022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22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6AEABF-1402-43C8-A2EA-6F0B57B3B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38BD-2C04-4264-94A6-6F61EE3277C1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C05BBA-6A94-4ED6-86F5-21BD18274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76FD05-5763-40AF-A1BC-AEF91E3F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E363-588C-443D-84BB-F0480E022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2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04F9D-575C-44C8-9B27-4CF069ADA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B03E5-0449-4A19-98F1-3EDA1F479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36D310-19EC-4BC9-AAA0-A54BB0561B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C86FA9-AE4F-4686-BB26-FE9AB8195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38BD-2C04-4264-94A6-6F61EE3277C1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A3D77C-1C59-4608-8828-1FBDBAC2D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F99FE-A55C-4FAC-A4B7-9F5EC077E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E363-588C-443D-84BB-F0480E022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AEAB7-BFF5-4728-9969-2E533623E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C72A49-BE22-4991-A57E-BCA5FF6522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9B696A-724A-45E5-AB61-328981A42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6AC92-36A7-4177-8CA4-57A055BFD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38BD-2C04-4264-94A6-6F61EE3277C1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9C6845-86DB-4524-887F-001E56C7E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5C4BA-1167-476D-AE23-CC3D19AD0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E363-588C-443D-84BB-F0480E022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053826-B8F6-4D3D-B7FD-6D889849C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F29CE-944E-4791-A487-820AB62A0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993B8-D671-4BCC-85A0-F3E44275CD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B38BD-2C04-4264-94A6-6F61EE3277C1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41AE3-BD26-4036-8CF2-2E757C9E56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ED360-15B6-4895-9221-11F5B694F0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8E363-588C-443D-84BB-F0480E022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hyperlink" Target="http://www.orm.dc.gov/service/erisk" TargetMode="External"/><Relationship Id="rId5" Type="http://schemas.openxmlformats.org/officeDocument/2006/relationships/image" Target="../media/image4.jpeg"/><Relationship Id="rId10" Type="http://schemas.openxmlformats.org/officeDocument/2006/relationships/hyperlink" Target="mailto:help.erisk@dc.gov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://www.orm.dc.gov/service.eris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CORM_Logosmall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600" y="5715000"/>
            <a:ext cx="841247" cy="914400"/>
          </a:xfrm>
          <a:prstGeom prst="rect">
            <a:avLst/>
          </a:prstGeom>
        </p:spPr>
      </p:pic>
      <p:pic>
        <p:nvPicPr>
          <p:cNvPr id="2051" name="Picture 3" descr="D:\OCA\Files\Logo\We Are Washintgon DC Logo-3000px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474" y="5717054"/>
            <a:ext cx="866926" cy="91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69365-6D16-49F9-9CF1-29D64E86F97E}" type="slidenum">
              <a:rPr lang="en-US" smtClean="0"/>
              <a:t>1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 rot="317375">
            <a:off x="1771961" y="2349692"/>
            <a:ext cx="1257300" cy="1253490"/>
            <a:chOff x="3818159" y="2892430"/>
            <a:chExt cx="1257300" cy="1253490"/>
          </a:xfrm>
        </p:grpSpPr>
        <p:pic>
          <p:nvPicPr>
            <p:cNvPr id="13" name="Picture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8159" y="2892430"/>
              <a:ext cx="1257300" cy="1253490"/>
            </a:xfrm>
            <a:prstGeom prst="rect">
              <a:avLst/>
            </a:prstGeom>
          </p:spPr>
        </p:pic>
        <p:sp>
          <p:nvSpPr>
            <p:cNvPr id="14" name="Text Box 7"/>
            <p:cNvSpPr txBox="1"/>
            <p:nvPr/>
          </p:nvSpPr>
          <p:spPr>
            <a:xfrm>
              <a:off x="4009090" y="3290995"/>
              <a:ext cx="895350" cy="42862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200" b="1" dirty="0">
                  <a:effectLst/>
                  <a:latin typeface="Segoe Script"/>
                  <a:ea typeface="Calibri"/>
                  <a:cs typeface="Times New Roman"/>
                </a:rPr>
                <a:t>Who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581400" y="4615477"/>
            <a:ext cx="1114425" cy="1200150"/>
            <a:chOff x="4005580" y="2828925"/>
            <a:chExt cx="1114425" cy="1200150"/>
          </a:xfrm>
        </p:grpSpPr>
        <p:pic>
          <p:nvPicPr>
            <p:cNvPr id="16" name="Picture 15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5580" y="2828925"/>
              <a:ext cx="1085850" cy="1200150"/>
            </a:xfrm>
            <a:prstGeom prst="rect">
              <a:avLst/>
            </a:prstGeom>
          </p:spPr>
        </p:pic>
        <p:sp>
          <p:nvSpPr>
            <p:cNvPr id="17" name="Text Box 11"/>
            <p:cNvSpPr txBox="1"/>
            <p:nvPr/>
          </p:nvSpPr>
          <p:spPr>
            <a:xfrm>
              <a:off x="4005580" y="3103845"/>
              <a:ext cx="1114425" cy="5143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200" b="1" dirty="0">
                  <a:effectLst/>
                  <a:latin typeface="Segoe Script"/>
                  <a:ea typeface="Calibri"/>
                  <a:cs typeface="Times New Roman"/>
                </a:rPr>
                <a:t>When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 rot="21159048">
            <a:off x="5648834" y="1985952"/>
            <a:ext cx="1152525" cy="1133475"/>
            <a:chOff x="4059591" y="2493708"/>
            <a:chExt cx="1152525" cy="1133475"/>
          </a:xfrm>
        </p:grpSpPr>
        <p:pic>
          <p:nvPicPr>
            <p:cNvPr id="19" name="Picture 18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2233" y="2493708"/>
              <a:ext cx="1133475" cy="1133475"/>
            </a:xfrm>
            <a:prstGeom prst="rect">
              <a:avLst/>
            </a:prstGeom>
          </p:spPr>
        </p:pic>
        <p:sp>
          <p:nvSpPr>
            <p:cNvPr id="20" name="Text Box 9"/>
            <p:cNvSpPr txBox="1"/>
            <p:nvPr/>
          </p:nvSpPr>
          <p:spPr>
            <a:xfrm>
              <a:off x="4059591" y="2852092"/>
              <a:ext cx="1152525" cy="6286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200" b="1" dirty="0">
                  <a:effectLst/>
                  <a:latin typeface="Segoe Script"/>
                  <a:ea typeface="Calibri"/>
                  <a:cs typeface="Times New Roman"/>
                </a:rPr>
                <a:t>Where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516243" y="450879"/>
            <a:ext cx="1666875" cy="1471930"/>
            <a:chOff x="3738562" y="2693035"/>
            <a:chExt cx="1666875" cy="1471930"/>
          </a:xfrm>
        </p:grpSpPr>
        <p:pic>
          <p:nvPicPr>
            <p:cNvPr id="22" name="Picture 21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8562" y="2693035"/>
              <a:ext cx="1666875" cy="1471930"/>
            </a:xfrm>
            <a:prstGeom prst="rect">
              <a:avLst/>
            </a:prstGeom>
          </p:spPr>
        </p:pic>
        <p:sp>
          <p:nvSpPr>
            <p:cNvPr id="23" name="Text Box 10"/>
            <p:cNvSpPr txBox="1"/>
            <p:nvPr/>
          </p:nvSpPr>
          <p:spPr>
            <a:xfrm>
              <a:off x="4129722" y="3068320"/>
              <a:ext cx="895350" cy="5143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200" b="1" dirty="0">
                  <a:effectLst/>
                  <a:latin typeface="Segoe Script"/>
                  <a:ea typeface="Calibri"/>
                  <a:cs typeface="Times New Roman"/>
                </a:rPr>
                <a:t>Why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 rot="438796">
            <a:off x="176565" y="3115815"/>
            <a:ext cx="1346200" cy="1200785"/>
            <a:chOff x="3898900" y="2828608"/>
            <a:chExt cx="1346200" cy="1200785"/>
          </a:xfrm>
        </p:grpSpPr>
        <p:pic>
          <p:nvPicPr>
            <p:cNvPr id="25" name="Picture 24"/>
            <p:cNvPicPr/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8900" y="2828608"/>
              <a:ext cx="1346200" cy="1200785"/>
            </a:xfrm>
            <a:prstGeom prst="rect">
              <a:avLst/>
            </a:prstGeom>
          </p:spPr>
        </p:pic>
        <p:sp>
          <p:nvSpPr>
            <p:cNvPr id="26" name="Text Box 12"/>
            <p:cNvSpPr txBox="1"/>
            <p:nvPr/>
          </p:nvSpPr>
          <p:spPr>
            <a:xfrm>
              <a:off x="4203700" y="3193733"/>
              <a:ext cx="895350" cy="5143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200" b="1" dirty="0">
                  <a:effectLst/>
                  <a:latin typeface="Segoe Script"/>
                  <a:ea typeface="Calibri"/>
                  <a:cs typeface="Times New Roman"/>
                </a:rPr>
                <a:t>How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9176ACC-98C3-40AA-9708-3F89852B9D35}"/>
              </a:ext>
            </a:extLst>
          </p:cNvPr>
          <p:cNvSpPr txBox="1"/>
          <p:nvPr/>
        </p:nvSpPr>
        <p:spPr>
          <a:xfrm>
            <a:off x="1546706" y="97715"/>
            <a:ext cx="6330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b="1" u="sng" dirty="0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New District-wide Incident Reporting System </a:t>
            </a:r>
            <a:r>
              <a:rPr lang="en-US" sz="2400" b="1" u="sng" dirty="0" err="1">
                <a:latin typeface="Batang" panose="02030600000101010101" pitchFamily="18" charset="-127"/>
                <a:ea typeface="Batang" panose="02030600000101010101" pitchFamily="18" charset="-127"/>
                <a:cs typeface="Arial" panose="020B0604020202020204" pitchFamily="34" charset="0"/>
              </a:rPr>
              <a:t>ERisk</a:t>
            </a:r>
            <a:endParaRPr lang="en-US" sz="2400" b="1" u="sng" dirty="0">
              <a:latin typeface="Batang" panose="02030600000101010101" pitchFamily="18" charset="-127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2681B3-B839-4DC1-B2E8-7FC8C10D0C74}"/>
              </a:ext>
            </a:extLst>
          </p:cNvPr>
          <p:cNvSpPr txBox="1"/>
          <p:nvPr/>
        </p:nvSpPr>
        <p:spPr>
          <a:xfrm>
            <a:off x="1111791" y="6089329"/>
            <a:ext cx="70416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For more information please see 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www.orm.dc.gov</a:t>
            </a:r>
            <a:r>
              <a:rPr lang="en-US" sz="1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/service/erisk</a:t>
            </a:r>
            <a:r>
              <a:rPr lang="en-US" sz="1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and send your questions, concerns, and suggestions to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help.erisk@dc.gov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 rot="20822947">
            <a:off x="397469" y="946138"/>
            <a:ext cx="1085850" cy="1200150"/>
            <a:chOff x="4029075" y="2828925"/>
            <a:chExt cx="1085850" cy="1200150"/>
          </a:xfrm>
        </p:grpSpPr>
        <p:pic>
          <p:nvPicPr>
            <p:cNvPr id="9" name="Picture 8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9075" y="2828925"/>
              <a:ext cx="1085850" cy="1200150"/>
            </a:xfrm>
            <a:prstGeom prst="rect">
              <a:avLst/>
            </a:prstGeom>
          </p:spPr>
        </p:pic>
        <p:sp>
          <p:nvSpPr>
            <p:cNvPr id="10" name="Text Box 8"/>
            <p:cNvSpPr txBox="1"/>
            <p:nvPr/>
          </p:nvSpPr>
          <p:spPr>
            <a:xfrm>
              <a:off x="4038600" y="3154045"/>
              <a:ext cx="1066800" cy="54292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200" b="1">
                  <a:effectLst/>
                  <a:latin typeface="Segoe Script"/>
                  <a:ea typeface="Calibri"/>
                  <a:cs typeface="Times New Roman"/>
                </a:rPr>
                <a:t>What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7" name="Rounded Rectangle 6"/>
          <p:cNvSpPr/>
          <p:nvPr/>
        </p:nvSpPr>
        <p:spPr>
          <a:xfrm rot="20750317">
            <a:off x="1384006" y="694605"/>
            <a:ext cx="3197545" cy="11776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b="1" dirty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District-wide incident reporting. All incidents outside of normal course of work need to be reported.  </a:t>
            </a:r>
          </a:p>
        </p:txBody>
      </p:sp>
      <p:sp>
        <p:nvSpPr>
          <p:cNvPr id="27" name="Rounded Rectangle 26"/>
          <p:cNvSpPr/>
          <p:nvPr/>
        </p:nvSpPr>
        <p:spPr>
          <a:xfrm rot="21407178">
            <a:off x="5779277" y="700192"/>
            <a:ext cx="3074311" cy="96787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b="1" dirty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To better manage the risks you face every day as a District employee.</a:t>
            </a:r>
          </a:p>
        </p:txBody>
      </p:sp>
      <p:sp>
        <p:nvSpPr>
          <p:cNvPr id="2049" name="Rounded Rectangle 2048"/>
          <p:cNvSpPr/>
          <p:nvPr/>
        </p:nvSpPr>
        <p:spPr>
          <a:xfrm rot="214367">
            <a:off x="2818390" y="2564285"/>
            <a:ext cx="2713956" cy="164849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b="1" dirty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It takes all DC employees to make  </a:t>
            </a:r>
            <a:r>
              <a:rPr lang="en-US" sz="1700" b="1" dirty="0" err="1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ERisk</a:t>
            </a:r>
            <a:r>
              <a:rPr lang="en-US" sz="1700" b="1" dirty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an effective system to manage the District Government’s risks.</a:t>
            </a:r>
          </a:p>
        </p:txBody>
      </p:sp>
      <p:sp>
        <p:nvSpPr>
          <p:cNvPr id="2052" name="Rounded Rectangle 2051"/>
          <p:cNvSpPr/>
          <p:nvPr/>
        </p:nvSpPr>
        <p:spPr>
          <a:xfrm>
            <a:off x="5710383" y="2992217"/>
            <a:ext cx="3451030" cy="12329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b="1" dirty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All online; links and instructions can be found at </a:t>
            </a:r>
            <a:r>
              <a:rPr lang="en-US" sz="1700" b="1" dirty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  <a:hlinkClick r:id="rId11"/>
              </a:rPr>
              <a:t>www.orm.dc.gov/service/erisk</a:t>
            </a:r>
            <a:r>
              <a:rPr lang="en-US" sz="1700" b="1" dirty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website.</a:t>
            </a:r>
          </a:p>
        </p:txBody>
      </p:sp>
      <p:sp>
        <p:nvSpPr>
          <p:cNvPr id="2053" name="Rounded Rectangle 2052"/>
          <p:cNvSpPr/>
          <p:nvPr/>
        </p:nvSpPr>
        <p:spPr>
          <a:xfrm rot="473462">
            <a:off x="191102" y="4417596"/>
            <a:ext cx="2833802" cy="127085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b="1" dirty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Simple incident reporting through online portal </a:t>
            </a:r>
            <a:r>
              <a:rPr lang="en-US" sz="1700" b="1" dirty="0" err="1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ERisk</a:t>
            </a:r>
            <a:r>
              <a:rPr lang="en-US" sz="1700" b="1" dirty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found at </a:t>
            </a:r>
            <a:r>
              <a:rPr lang="en-US" sz="1700" b="1" dirty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  <a:hlinkClick r:id="rId11"/>
              </a:rPr>
              <a:t>www.orm.dc.gov/service/erisk</a:t>
            </a:r>
            <a:r>
              <a:rPr lang="en-US" sz="1700" b="1" dirty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website. </a:t>
            </a:r>
          </a:p>
        </p:txBody>
      </p:sp>
      <p:sp>
        <p:nvSpPr>
          <p:cNvPr id="2054" name="Rounded Rectangle 2053"/>
          <p:cNvSpPr/>
          <p:nvPr/>
        </p:nvSpPr>
        <p:spPr>
          <a:xfrm rot="21196698">
            <a:off x="4554601" y="4636693"/>
            <a:ext cx="3667298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b="1" dirty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Throughout 2018 – keep your eyes open for more details! </a:t>
            </a:r>
          </a:p>
        </p:txBody>
      </p:sp>
    </p:spTree>
    <p:extLst>
      <p:ext uri="{BB962C8B-B14F-4D97-AF65-F5344CB8AC3E}">
        <p14:creationId xmlns:p14="http://schemas.microsoft.com/office/powerpoint/2010/main" val="2556464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</TotalTime>
  <Words>151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Batang</vt:lpstr>
      <vt:lpstr>Arial</vt:lpstr>
      <vt:lpstr>Calibri</vt:lpstr>
      <vt:lpstr>Calibri Light</vt:lpstr>
      <vt:lpstr>Segoe Script</vt:lpstr>
      <vt:lpstr>Times New Roman</vt:lpstr>
      <vt:lpstr>Office Theme</vt:lpstr>
      <vt:lpstr>PowerPoint Presentation</vt:lpstr>
    </vt:vector>
  </TitlesOfParts>
  <Company>DC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ServUS</dc:creator>
  <cp:lastModifiedBy>Swintz, Monica (EOM)</cp:lastModifiedBy>
  <cp:revision>28</cp:revision>
  <dcterms:created xsi:type="dcterms:W3CDTF">2018-02-12T16:44:41Z</dcterms:created>
  <dcterms:modified xsi:type="dcterms:W3CDTF">2018-07-12T19:39:41Z</dcterms:modified>
</cp:coreProperties>
</file>